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33"/>
  </p:handoutMasterIdLst>
  <p:sldIdLst>
    <p:sldId id="256" r:id="rId3"/>
    <p:sldId id="258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0" r:id="rId17"/>
    <p:sldId id="271" r:id="rId18"/>
    <p:sldId id="272" r:id="rId19"/>
    <p:sldId id="273" r:id="rId20"/>
    <p:sldId id="274" r:id="rId21"/>
    <p:sldId id="276" r:id="rId22"/>
    <p:sldId id="275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12192000" cy="6858000"/>
  <p:notesSz cx="7103745" cy="10234295"/>
  <p:embeddedFontLst>
    <p:embeddedFont>
      <p:font typeface="WPS灵秀黑" charset="-122"/>
      <p:regular r:id="rId3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EC4"/>
    <a:srgbClr val="1E1F22"/>
    <a:srgbClr val="B2B2B2"/>
    <a:srgbClr val="202020"/>
    <a:srgbClr val="323232"/>
    <a:srgbClr val="CC3300"/>
    <a:srgbClr val="CC0000"/>
    <a:srgbClr val="FF3300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9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font" Target="fonts/font1.fntdata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数据结构与算法</a:t>
            </a:r>
            <a:endParaRPr lang="zh-CN" altLang="en-US" dirty="0">
              <a:solidFill>
                <a:srgbClr val="BCBEC4"/>
              </a:solidFill>
              <a:effectLst/>
              <a:latin typeface="WPS灵秀黑" charset="-122"/>
              <a:ea typeface="WPS灵秀黑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By JJ ZHANG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" y="0"/>
            <a:ext cx="5305425" cy="3429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✍</a:t>
            </a:r>
            <a:r>
              <a:rPr lang="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️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示意回顾代码（可边讲边演示）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9455" y="1301750"/>
            <a:ext cx="4350385" cy="536003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✍</a:t>
            </a:r>
            <a:r>
              <a:rPr lang="en-US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️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示意回顾代码（可边讲边演示）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9455" y="1301750"/>
            <a:ext cx="4350385" cy="53600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函数的力量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模块化机器人设计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机械臂流水线抓取分拣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3" name="机械臂抓取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373505"/>
            <a:ext cx="8128000" cy="4673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机械臂流水线抓取分拣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632440" cy="4351655"/>
          </a:xfrm>
        </p:spPr>
        <p:txBody>
          <a:bodyPr>
            <a:normAutofit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每个动作是人手控制的吗？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如果我们要让机器人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自动执行</a:t>
            </a:r>
            <a:r>
              <a:rPr lang="zh-CN" altLang="en-US" b="1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组合动作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该怎么做？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核心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概念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632440" cy="4351655"/>
          </a:xfrm>
        </p:spPr>
        <p:txBody>
          <a:bodyPr>
            <a:normAutofit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函数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=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封装好的动作单元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可以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重复用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、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传参数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、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组合起来完成复杂任务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核心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概念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632440" cy="4351655"/>
          </a:xfrm>
        </p:spPr>
        <p:txBody>
          <a:bodyPr>
            <a:normAutofit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函数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=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封装好的动作单元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可以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重复用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、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传参数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、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组合起来完成复杂任务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理解函数的结构与调用方式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1584325"/>
            <a:ext cx="6707505" cy="260731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47700" y="499808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>
                <a:solidFill>
                  <a:schemeClr val="accent4">
                    <a:lumMod val="60000"/>
                    <a:lumOff val="40000"/>
                  </a:schemeClr>
                </a:solidFill>
              </a:rPr>
              <a:t>[ 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参数</a:t>
            </a:r>
            <a:r>
              <a:rPr lang="en-US" altLang="zh-CN">
                <a:solidFill>
                  <a:schemeClr val="accent4">
                    <a:lumMod val="60000"/>
                    <a:lumOff val="40000"/>
                  </a:schemeClr>
                </a:solidFill>
              </a:rPr>
              <a:t> ] ——</a:t>
            </a: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▶</a:t>
            </a:r>
            <a:r>
              <a:rPr lang="en-US" altLang="zh-CN">
                <a:solidFill>
                  <a:schemeClr val="accent4">
                    <a:lumMod val="60000"/>
                    <a:lumOff val="40000"/>
                  </a:schemeClr>
                </a:solidFill>
              </a:rPr>
              <a:t> [ 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函数体</a:t>
            </a:r>
            <a:r>
              <a:rPr lang="en-US" altLang="zh-CN">
                <a:solidFill>
                  <a:schemeClr val="accent4">
                    <a:lumMod val="60000"/>
                    <a:lumOff val="40000"/>
                  </a:schemeClr>
                </a:solidFill>
              </a:rPr>
              <a:t> ] ——</a:t>
            </a:r>
            <a:r>
              <a:rPr lang="en-US" alt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▶</a:t>
            </a:r>
            <a:r>
              <a:rPr lang="en-US" altLang="zh-CN">
                <a:solidFill>
                  <a:schemeClr val="accent4">
                    <a:lumMod val="60000"/>
                    <a:lumOff val="40000"/>
                  </a:schemeClr>
                </a:solidFill>
              </a:rPr>
              <a:t> [ </a:t>
            </a:r>
            <a:r>
              <a:rPr lang="zh-CN" altLang="en-US">
                <a:solidFill>
                  <a:schemeClr val="accent4">
                    <a:lumMod val="60000"/>
                    <a:lumOff val="40000"/>
                  </a:schemeClr>
                </a:solidFill>
              </a:rPr>
              <a:t>返回结果</a:t>
            </a:r>
            <a:r>
              <a:rPr lang="en-US" altLang="zh-CN">
                <a:solidFill>
                  <a:schemeClr val="accent4">
                    <a:lumMod val="60000"/>
                    <a:lumOff val="40000"/>
                  </a:schemeClr>
                </a:solidFill>
              </a:rPr>
              <a:t> ]</a:t>
            </a:r>
            <a:endParaRPr lang="en-US" altLang="zh-CN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en-US" altLang="zh-CN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课堂练习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632440" cy="1225550"/>
          </a:xfrm>
        </p:spPr>
        <p:txBody>
          <a:bodyPr>
            <a:normAutofit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尝试写一个函数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并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运行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作用域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实战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局部与全局谁优先？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回顾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Review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en-US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✅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第三节课课程回顾《循环的智慧》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全局变量案例（机器人编号）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1525" y="1491615"/>
            <a:ext cx="6339840" cy="282448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局部变量演示（沙箱测试）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1680" y="1584325"/>
            <a:ext cx="7308215" cy="371919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核心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理解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632440" cy="1225550"/>
          </a:xfrm>
        </p:spPr>
        <p:txBody>
          <a:bodyPr>
            <a:noAutofit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全局变量：在函数外定义，</a:t>
            </a:r>
            <a:r>
              <a:rPr lang="zh-CN" altLang="en-US" sz="3600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所有函数可用</a:t>
            </a:r>
            <a:endParaRPr lang="en-US" altLang="zh-CN" sz="3600">
              <a:solidFill>
                <a:schemeClr val="accent4">
                  <a:lumMod val="60000"/>
                  <a:lumOff val="40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局部变量：在函数内定义，</a:t>
            </a:r>
            <a:r>
              <a:rPr lang="zh-CN" altLang="en-US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只能在函数内使用</a:t>
            </a:r>
            <a:endParaRPr lang="zh-CN" altLang="en-US" sz="3600">
              <a:solidFill>
                <a:schemeClr val="accent6">
                  <a:lumMod val="60000"/>
                  <a:lumOff val="40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挑战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任务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特工密令：黑客任务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007</a:t>
            </a:r>
            <a:endParaRPr lang="en-US" altLang="zh-CN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任务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设定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632440" cy="4831080"/>
          </a:xfrm>
        </p:spPr>
        <p:txBody>
          <a:bodyPr>
            <a:noAutofit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你是</a:t>
            </a:r>
            <a:r>
              <a:rPr lang="en-US" altLang="zh-CN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代号：</a:t>
            </a:r>
            <a:r>
              <a:rPr lang="en-US" altLang="zh-CN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007”</a:t>
            </a:r>
            <a:r>
              <a:rPr lang="zh-CN" altLang="en-US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的</a:t>
            </a:r>
            <a:r>
              <a:rPr lang="en-US" altLang="zh-CN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AI</a:t>
            </a:r>
            <a:r>
              <a:rPr lang="zh-CN" altLang="en-US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行动指挥官，你需要用编程语言发出一系列</a:t>
            </a:r>
            <a:r>
              <a:rPr lang="en-US" altLang="zh-CN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命令模块</a:t>
            </a:r>
            <a:r>
              <a:rPr lang="en-US" altLang="zh-CN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（即函数），指挥你的机器人完成</a:t>
            </a:r>
            <a:r>
              <a:rPr lang="zh-CN" altLang="en-US" sz="3600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潜入、侦查、破解机关、带出情报</a:t>
            </a:r>
            <a:r>
              <a:rPr lang="zh-CN" altLang="en-US" sz="3600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等任务！</a:t>
            </a:r>
            <a:endParaRPr lang="zh-CN" altLang="en-US" sz="3600">
              <a:solidFill>
                <a:schemeClr val="accent6">
                  <a:lumMod val="60000"/>
                  <a:lumOff val="40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altLang="zh-CN" sz="3600">
              <a:solidFill>
                <a:schemeClr val="accent6">
                  <a:lumMod val="60000"/>
                  <a:lumOff val="40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altLang="zh-CN" sz="3600">
              <a:solidFill>
                <a:schemeClr val="accent6">
                  <a:lumMod val="60000"/>
                  <a:lumOff val="40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🎮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游戏流程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363980"/>
            <a:ext cx="6333490" cy="4831080"/>
          </a:xfrm>
        </p:spPr>
        <p:txBody>
          <a:bodyPr>
            <a:noAutofit/>
          </a:bodyPr>
          <a:p>
            <a:pPr marL="0" indent="0">
              <a:lnSpc>
                <a:spcPct val="200000"/>
              </a:lnSpc>
              <a:buNone/>
            </a:pPr>
            <a:r>
              <a:rPr lang="en-US" altLang="zh-CN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S</a:t>
            </a: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：起点（特工入侵点）</a:t>
            </a:r>
            <a:endParaRPr lang="en-US" altLang="zh-CN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.</a:t>
            </a: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：可通行区域</a:t>
            </a:r>
            <a:endParaRPr lang="en-US" altLang="zh-CN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X</a:t>
            </a: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：监控</a:t>
            </a:r>
            <a:r>
              <a:rPr lang="en-US" altLang="zh-CN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/</a:t>
            </a: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陷阱机关</a:t>
            </a:r>
            <a:endParaRPr lang="en-US" altLang="zh-CN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T</a:t>
            </a: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：目标位置（核心情报）</a:t>
            </a:r>
            <a:endParaRPr lang="zh-CN" altLang="en-US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755" y="1827530"/>
            <a:ext cx="3842385" cy="407733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🎯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你的目标是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363980"/>
            <a:ext cx="6333490" cy="4831080"/>
          </a:xfrm>
        </p:spPr>
        <p:txBody>
          <a:bodyPr>
            <a:noAutofit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潜入（移动）</a:t>
            </a:r>
            <a:endParaRPr lang="en-US" altLang="zh-CN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规避机关（跳过或绕行）</a:t>
            </a:r>
            <a:endParaRPr lang="zh-CN" altLang="en-US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获取情报</a:t>
            </a:r>
            <a:endParaRPr lang="en-US" altLang="zh-CN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安全撤退（返回起点）</a:t>
            </a:r>
            <a:endParaRPr lang="zh-CN" altLang="en-US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755" y="1827530"/>
            <a:ext cx="3842385" cy="407733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🎯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你的目标是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363980"/>
            <a:ext cx="6333490" cy="4831080"/>
          </a:xfrm>
        </p:spPr>
        <p:txBody>
          <a:bodyPr>
            <a:noAutofit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潜入（移动）</a:t>
            </a:r>
            <a:endParaRPr lang="en-US" altLang="zh-CN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规避机关（跳过或绕行）</a:t>
            </a:r>
            <a:endParaRPr lang="zh-CN" altLang="en-US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获取情报</a:t>
            </a:r>
            <a:endParaRPr lang="en-US" altLang="zh-CN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zh-CN" altLang="en-US" sz="3200">
                <a:solidFill>
                  <a:schemeClr val="bg1">
                    <a:lumMod val="75000"/>
                  </a:schemeClr>
                </a:solidFill>
                <a:latin typeface="WPS灵秀黑" charset="-122"/>
                <a:ea typeface="WPS灵秀黑" charset="-122"/>
              </a:rPr>
              <a:t>安全撤退（返回起点）</a:t>
            </a:r>
            <a:endParaRPr lang="zh-CN" altLang="en-US" sz="3200">
              <a:solidFill>
                <a:schemeClr val="bg1">
                  <a:lumMod val="7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615" y="756920"/>
            <a:ext cx="3429000" cy="58293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🎯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任务卡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抽取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750" y="1712595"/>
            <a:ext cx="9842500" cy="40640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  <a:sym typeface="+mn-ea"/>
              </a:rPr>
              <a:t>示例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980" y="1685290"/>
            <a:ext cx="5561330" cy="42913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✅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第三节课课程回顾《循环的智慧》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6889750" cy="4351655"/>
          </a:xfrm>
        </p:spPr>
        <p:txBody>
          <a:bodyPr>
            <a:normAutofit fontScale="50000"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📘</a:t>
            </a:r>
            <a:r>
              <a:rPr lang="en-US" altLang="zh-CN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主题回顾关键词：</a:t>
            </a:r>
            <a:endParaRPr lang="zh-CN" altLang="en-US" sz="36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3600" b="1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for</a:t>
            </a:r>
            <a:r>
              <a:rPr lang="zh-CN" altLang="en-US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：确定次数，适合遍历、计数</a:t>
            </a:r>
            <a:endParaRPr lang="en-US" altLang="zh-CN" sz="36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3600" b="1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while</a:t>
            </a:r>
            <a:r>
              <a:rPr lang="zh-CN" altLang="en-US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：条件驱动，适合持续检测、等待事件</a:t>
            </a:r>
            <a:endParaRPr lang="en-US" altLang="zh-CN" sz="36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3600" b="1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range()</a:t>
            </a:r>
            <a:r>
              <a:rPr lang="zh-CN" altLang="en-US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：生成可数序列，支持三种模式</a:t>
            </a:r>
            <a:endParaRPr lang="en-US" altLang="zh-CN" sz="36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3600" b="1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break</a:t>
            </a:r>
            <a:r>
              <a:rPr lang="zh-CN" altLang="en-US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：提前跳出循环</a:t>
            </a:r>
            <a:endParaRPr lang="en-US" altLang="zh-CN" sz="36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sz="3600" b="1">
                <a:solidFill>
                  <a:schemeClr val="accent6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continue</a:t>
            </a:r>
            <a:r>
              <a:rPr lang="zh-CN" altLang="en-US" sz="36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：跳过本轮，继续下一轮</a:t>
            </a:r>
            <a:endParaRPr lang="zh-CN" altLang="en-US" sz="36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🧠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核心知识点回顾题（开场练习）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6889750" cy="4351655"/>
          </a:xfrm>
        </p:spPr>
        <p:txBody>
          <a:bodyPr>
            <a:normAutofit fontScale="90000" lnSpcReduction="10000"/>
          </a:bodyPr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range(2, 10, 2)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会生成哪组数字？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2~10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全部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[2, 4, 6, 8] 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[2, 3, 4, 5, 6, 7, 8, 9]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[2, 6, 10]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🧠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核心知识点回顾题（开场练习）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6889750" cy="4351655"/>
          </a:xfrm>
        </p:spPr>
        <p:txBody>
          <a:bodyPr>
            <a:normAutofit fontScale="90000" lnSpcReduction="10000"/>
          </a:bodyPr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range(2, 10, 2)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会生成哪组数字？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2~10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全部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b="1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B. [2, 4, 6, 8] </a:t>
            </a:r>
            <a:endParaRPr lang="en-US" altLang="zh-CN" b="1">
              <a:solidFill>
                <a:schemeClr val="accent4">
                  <a:lumMod val="60000"/>
                  <a:lumOff val="40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[2, 3, 4, 5, 6, 7, 8, 9]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[2, 6, 10]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🧠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核心知识点回顾题（开场练习）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6889750" cy="4351655"/>
          </a:xfrm>
        </p:spPr>
        <p:txBody>
          <a:bodyPr>
            <a:normAutofit fontScale="90000" lnSpcReduction="10000"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什么情况下适合使用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while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循环？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要打印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1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到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5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已知循环次数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条件满足时持续运行</a:t>
            </a:r>
            <a:endParaRPr lang="en-US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遍历一个列表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🧠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核心知识点回顾题（开场练习）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6889750" cy="4351655"/>
          </a:xfrm>
        </p:spPr>
        <p:txBody>
          <a:bodyPr>
            <a:normAutofit fontScale="90000" lnSpcReduction="10000"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什么情况下适合使用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while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循环？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要打印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1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到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5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已知循环次数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b="1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C. </a:t>
            </a:r>
            <a:r>
              <a:rPr lang="zh-CN" altLang="en-US" b="1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条件满足时持续运行</a:t>
            </a:r>
            <a:endParaRPr lang="en-US" altLang="en-US" b="1">
              <a:solidFill>
                <a:schemeClr val="accent4">
                  <a:lumMod val="60000"/>
                  <a:lumOff val="40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遍历一个列表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🧠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核心知识点回顾题（开场练习）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6889750" cy="4351655"/>
          </a:xfrm>
        </p:spPr>
        <p:txBody>
          <a:bodyPr>
            <a:normAutofit fontScale="90000" lnSpcReduction="10000"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以下哪个能终止循环？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pass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B. break</a:t>
            </a:r>
            <a:endParaRPr lang="en-US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continue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stop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🧠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核心知识点回顾题（开场练习）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6889750" cy="4351655"/>
          </a:xfrm>
        </p:spPr>
        <p:txBody>
          <a:bodyPr>
            <a:normAutofit fontScale="90000" lnSpcReduction="10000"/>
          </a:bodyPr>
          <a:p>
            <a:pPr marL="0" indent="0">
              <a:lnSpc>
                <a:spcPct val="20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以下哪个能终止循环？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A. pass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 b="1">
                <a:solidFill>
                  <a:schemeClr val="accent4">
                    <a:lumMod val="60000"/>
                    <a:lumOff val="40000"/>
                  </a:schemeClr>
                </a:solidFill>
                <a:latin typeface="WPS灵秀黑" charset="-122"/>
                <a:ea typeface="WPS灵秀黑" charset="-122"/>
              </a:rPr>
              <a:t>B. break</a:t>
            </a:r>
            <a:endParaRPr lang="en-US" altLang="en-US" b="1">
              <a:solidFill>
                <a:schemeClr val="accent4">
                  <a:lumMod val="60000"/>
                  <a:lumOff val="40000"/>
                </a:schemeClr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C. continue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200000"/>
              </a:lnSpc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D. stop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1202</Words>
  <Application>WPS 文字</Application>
  <PresentationFormat>宽屏</PresentationFormat>
  <Paragraphs>151</Paragraphs>
  <Slides>29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2" baseType="lpstr">
      <vt:lpstr>Arial</vt:lpstr>
      <vt:lpstr>宋体</vt:lpstr>
      <vt:lpstr>Wingdings</vt:lpstr>
      <vt:lpstr>WPS灵秀黑</vt:lpstr>
      <vt:lpstr>微软雅黑</vt:lpstr>
      <vt:lpstr>汉仪旗黑</vt:lpstr>
      <vt:lpstr>宋体</vt:lpstr>
      <vt:lpstr>Arial Unicode MS</vt:lpstr>
      <vt:lpstr>汉仪书宋二KW</vt:lpstr>
      <vt:lpstr>Calibri</vt:lpstr>
      <vt:lpstr>Helvetica Neue</vt:lpstr>
      <vt:lpstr>Apple Color Emoji</vt:lpstr>
      <vt:lpstr>WPS</vt:lpstr>
      <vt:lpstr>课程名称</vt:lpstr>
      <vt:lpstr>单节主标题</vt:lpstr>
      <vt:lpstr>页面标题</vt:lpstr>
      <vt:lpstr>✅ 第三节课课程回顾《循环的智慧》</vt:lpstr>
      <vt:lpstr>🧠 核心知识点回顾题（开场练习）</vt:lpstr>
      <vt:lpstr>🧠 核心知识点回顾题（开场练习）</vt:lpstr>
      <vt:lpstr>🧠 核心知识点回顾题（开场练习）</vt:lpstr>
      <vt:lpstr>🧠 核心知识点回顾题（开场练习）</vt:lpstr>
      <vt:lpstr>🧠 核心知识点回顾题（开场练习）</vt:lpstr>
      <vt:lpstr>🧠 核心知识点回顾题（开场练习）</vt:lpstr>
      <vt:lpstr>✍️ 示意回顾代码（可边讲边演示）</vt:lpstr>
      <vt:lpstr>回顾 Review</vt:lpstr>
      <vt:lpstr>✍️ 示意回顾代码（可边讲边演示）</vt:lpstr>
      <vt:lpstr>🧠 核心知识点回顾题（开场练习）</vt:lpstr>
      <vt:lpstr>机械臂流水线抓取分拣</vt:lpstr>
      <vt:lpstr>核心概念</vt:lpstr>
      <vt:lpstr>核心概念</vt:lpstr>
      <vt:lpstr>核心概念</vt:lpstr>
      <vt:lpstr>函数的力量</vt:lpstr>
      <vt:lpstr>课堂练习</vt:lpstr>
      <vt:lpstr>全局变量案例（机器人编号）</vt:lpstr>
      <vt:lpstr>课堂练习</vt:lpstr>
      <vt:lpstr>作用域实战</vt:lpstr>
      <vt:lpstr>核心理解</vt:lpstr>
      <vt:lpstr>任务设定</vt:lpstr>
      <vt:lpstr>🎮 游戏流程</vt:lpstr>
      <vt:lpstr>🎯 你的目标是</vt:lpstr>
      <vt:lpstr>🎯 你的目标是</vt:lpstr>
      <vt:lpstr>🎯 任务卡抽取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臭狼</cp:lastModifiedBy>
  <cp:revision>10</cp:revision>
  <dcterms:created xsi:type="dcterms:W3CDTF">2025-04-09T05:30:41Z</dcterms:created>
  <dcterms:modified xsi:type="dcterms:W3CDTF">2025-04-09T05:30:41Z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2052-7.2.2.8955</vt:lpwstr>
  </property>
  <property fmtid="{D5CDD505-2E9C-101B-9397-08002B2CF9AE}" pid="3" name="ICV">
    <vt:lpwstr>9E575937D940D5DFF6FDF567BFD18E6B_41</vt:lpwstr>
  </property>
</Properties>
</file>

<file path=docProps/thumbnail.jpeg>
</file>